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6" r:id="rId3"/>
    <p:sldId id="277" r:id="rId4"/>
    <p:sldId id="257" r:id="rId5"/>
    <p:sldId id="258" r:id="rId6"/>
    <p:sldId id="260" r:id="rId7"/>
    <p:sldId id="261" r:id="rId8"/>
    <p:sldId id="263" r:id="rId9"/>
    <p:sldId id="262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122" autoAdjust="0"/>
  </p:normalViewPr>
  <p:slideViewPr>
    <p:cSldViewPr snapToGrid="0">
      <p:cViewPr varScale="1">
        <p:scale>
          <a:sx n="56" d="100"/>
          <a:sy n="56" d="100"/>
        </p:scale>
        <p:origin x="12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46217-0B40-4370-ADFD-C1C23AEA0E0D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14284-FCBD-4BBF-82AD-FB2CCC67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8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ictionary.cambridge.org/dictionary/english/bicycl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ictionary.cambridge.org/dictionary/english/sit" TargetMode="External"/><Relationship Id="rId4" Type="http://schemas.openxmlformats.org/officeDocument/2006/relationships/hyperlink" Target="http://dictionary.cambridge.org/dictionary/english/people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Tandem: a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bicycle"/>
              </a:rPr>
              <a:t>bicycle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made for two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eople"/>
              </a:rPr>
              <a:t>people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who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it"/>
              </a:rPr>
              <a:t>sit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one behind the other</a:t>
            </a:r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đổi</a:t>
            </a:r>
            <a:r>
              <a:rPr lang="en-US" baseline="0" dirty="0"/>
              <a:t> </a:t>
            </a:r>
            <a:r>
              <a:rPr lang="en-US" baseline="0" dirty="0" err="1"/>
              <a:t>mới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05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01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08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tốt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1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 </a:t>
            </a:r>
            <a:r>
              <a:rPr lang="en-US" baseline="0" dirty="0" err="1"/>
              <a:t>trở</a:t>
            </a:r>
            <a:r>
              <a:rPr lang="en-US" baseline="0" dirty="0"/>
              <a:t>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dễ</a:t>
            </a:r>
            <a:r>
              <a:rPr lang="en-US" baseline="0" dirty="0"/>
              <a:t> </a:t>
            </a:r>
            <a:r>
              <a:rPr lang="en-US" baseline="0" dirty="0" err="1"/>
              <a:t>hiểu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https://www.vitsoe.com/rw/about/good-design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0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Tác</a:t>
            </a:r>
            <a:r>
              <a:rPr lang="en-US" baseline="0" dirty="0"/>
              <a:t> </a:t>
            </a:r>
            <a:r>
              <a:rPr lang="en-US" baseline="0" dirty="0" err="1"/>
              <a:t>hại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Coder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UI </a:t>
            </a:r>
            <a:r>
              <a:rPr lang="en-US" baseline="0" dirty="0" err="1"/>
              <a:t>và</a:t>
            </a:r>
            <a:r>
              <a:rPr lang="en-US" baseline="0" dirty="0"/>
              <a:t> layout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mình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91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https://www.vitsoe.com/rw/about/good-design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241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https://www.vitsoe.com/rw/about/good-design\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Icon </a:t>
            </a:r>
            <a:r>
              <a:rPr lang="en-US" dirty="0" err="1"/>
              <a:t>cancle</a:t>
            </a:r>
            <a:r>
              <a:rPr lang="en-US" dirty="0"/>
              <a:t>, ok,</a:t>
            </a:r>
            <a:r>
              <a:rPr lang="en-US" baseline="0" dirty="0"/>
              <a:t> info, replay, play, menu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Sự</a:t>
            </a:r>
            <a:r>
              <a:rPr lang="en-US" baseline="0" dirty="0"/>
              <a:t> design </a:t>
            </a:r>
            <a:r>
              <a:rPr lang="en-US" baseline="0" dirty="0" err="1"/>
              <a:t>tốt</a:t>
            </a:r>
            <a:r>
              <a:rPr lang="en-US" baseline="0" dirty="0"/>
              <a:t> </a:t>
            </a:r>
            <a:r>
              <a:rPr lang="en-US" baseline="0" dirty="0" err="1"/>
              <a:t>khiến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dung </a:t>
            </a:r>
            <a:r>
              <a:rPr lang="en-US" baseline="0" dirty="0" err="1"/>
              <a:t>biết</a:t>
            </a:r>
            <a:r>
              <a:rPr lang="en-US" baseline="0" dirty="0"/>
              <a:t> </a:t>
            </a:r>
            <a:r>
              <a:rPr lang="en-US" baseline="0" dirty="0" err="1"/>
              <a:t>ngay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button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chức</a:t>
            </a:r>
            <a:r>
              <a:rPr lang="en-US" baseline="0" dirty="0"/>
              <a:t> </a:t>
            </a:r>
            <a:r>
              <a:rPr lang="en-US" baseline="0" dirty="0" err="1"/>
              <a:t>năng</a:t>
            </a:r>
            <a:r>
              <a:rPr lang="en-US" baseline="0" dirty="0"/>
              <a:t> </a:t>
            </a:r>
            <a:r>
              <a:rPr lang="en-US" baseline="0" dirty="0" err="1"/>
              <a:t>gì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62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https://www.vitsoe.com/rw/about/good-design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1 design</a:t>
            </a:r>
            <a:r>
              <a:rPr lang="en-US" baseline="0" dirty="0"/>
              <a:t> </a:t>
            </a:r>
            <a:r>
              <a:rPr lang="en-US" baseline="0" dirty="0" err="1"/>
              <a:t>tốt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 </a:t>
            </a:r>
            <a:r>
              <a:rPr lang="en-US" baseline="0" dirty="0" err="1"/>
              <a:t>trương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76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https://www.vitsoe.com/rw/about/good-design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Hay </a:t>
            </a:r>
            <a:r>
              <a:rPr lang="en-US" dirty="0" err="1"/>
              <a:t>nói</a:t>
            </a:r>
            <a:r>
              <a:rPr lang="en-US" baseline="0" dirty="0"/>
              <a:t> </a:t>
            </a:r>
            <a:r>
              <a:rPr lang="en-US" baseline="0" dirty="0" err="1"/>
              <a:t>cách</a:t>
            </a:r>
            <a:r>
              <a:rPr lang="en-US" baseline="0" dirty="0"/>
              <a:t> </a:t>
            </a:r>
            <a:r>
              <a:rPr lang="en-US" baseline="0" dirty="0" err="1"/>
              <a:t>khác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 ta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tập</a:t>
            </a:r>
            <a:r>
              <a:rPr lang="en-US" baseline="0" dirty="0"/>
              <a:t> </a:t>
            </a:r>
            <a:r>
              <a:rPr lang="en-US" baseline="0" dirty="0" err="1"/>
              <a:t>trung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1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cụ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36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https://www.vitsoe.com/rw/about/good-design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08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https://www.vitsoe.com/rw/about/good-design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99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triển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nghệ</a:t>
            </a:r>
            <a:r>
              <a:rPr lang="en-US" baseline="0" dirty="0"/>
              <a:t>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ngừng</a:t>
            </a:r>
            <a:r>
              <a:rPr lang="en-US" baseline="0" dirty="0"/>
              <a:t>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luôn</a:t>
            </a:r>
            <a:r>
              <a:rPr lang="en-US" baseline="0" dirty="0"/>
              <a:t> </a:t>
            </a:r>
            <a:r>
              <a:rPr lang="en-US" baseline="0" dirty="0" err="1"/>
              <a:t>yêu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mới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mặt</a:t>
            </a:r>
            <a:r>
              <a:rPr lang="en-US" baseline="0" dirty="0"/>
              <a:t> </a:t>
            </a:r>
            <a:r>
              <a:rPr lang="en-US" baseline="0" dirty="0" err="1"/>
              <a:t>chức</a:t>
            </a:r>
            <a:r>
              <a:rPr lang="en-US" baseline="0" dirty="0"/>
              <a:t> </a:t>
            </a:r>
            <a:r>
              <a:rPr lang="en-US" baseline="0" dirty="0" err="1"/>
              <a:t>năng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nghệ</a:t>
            </a:r>
            <a:r>
              <a:rPr lang="en-US" baseline="0" dirty="0"/>
              <a:t>. </a:t>
            </a:r>
            <a:r>
              <a:rPr lang="en-US" baseline="0" dirty="0" err="1"/>
              <a:t>Chính</a:t>
            </a:r>
            <a:r>
              <a:rPr lang="en-US" baseline="0" dirty="0"/>
              <a:t> </a:t>
            </a:r>
            <a:r>
              <a:rPr lang="en-US" baseline="0" dirty="0" err="1"/>
              <a:t>vì</a:t>
            </a:r>
            <a:r>
              <a:rPr lang="en-US" baseline="0" dirty="0"/>
              <a:t> </a:t>
            </a:r>
            <a:r>
              <a:rPr lang="en-US" baseline="0" dirty="0" err="1"/>
              <a:t>sự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triển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ngừng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giới</a:t>
            </a:r>
            <a:r>
              <a:rPr lang="en-US" baseline="0" dirty="0"/>
              <a:t> </a:t>
            </a:r>
            <a:r>
              <a:rPr lang="en-US" baseline="0" dirty="0" err="1"/>
              <a:t>hạn</a:t>
            </a:r>
            <a:r>
              <a:rPr lang="en-US" baseline="0" dirty="0"/>
              <a:t>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luôn</a:t>
            </a:r>
            <a:r>
              <a:rPr lang="en-US" baseline="0" dirty="0"/>
              <a:t>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hội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sang </a:t>
            </a:r>
            <a:r>
              <a:rPr lang="en-US" baseline="0" dirty="0" err="1"/>
              <a:t>tạo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ra</a:t>
            </a:r>
            <a:r>
              <a:rPr lang="en-US" baseline="0" dirty="0"/>
              <a:t> </a:t>
            </a:r>
            <a:r>
              <a:rPr lang="en-US" baseline="0" dirty="0" err="1"/>
              <a:t>đời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mới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03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https://www.vitsoe.com/rw/about/good-design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11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Một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trung</a:t>
            </a:r>
            <a:r>
              <a:rPr lang="en-US" baseline="0" dirty="0"/>
              <a:t> </a:t>
            </a:r>
            <a:r>
              <a:rPr lang="en-US" baseline="0" dirty="0" err="1"/>
              <a:t>thực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giúp</a:t>
            </a:r>
            <a:r>
              <a:rPr lang="en-US" baseline="0" dirty="0"/>
              <a:t> </a:t>
            </a:r>
            <a:r>
              <a:rPr lang="en-US" baseline="0" dirty="0" err="1"/>
              <a:t>giữ</a:t>
            </a:r>
            <a:r>
              <a:rPr lang="en-US" baseline="0" dirty="0"/>
              <a:t> </a:t>
            </a:r>
            <a:r>
              <a:rPr lang="en-US" baseline="0" dirty="0" err="1"/>
              <a:t>lại</a:t>
            </a:r>
            <a:r>
              <a:rPr lang="en-US" baseline="0" dirty="0"/>
              <a:t> </a:t>
            </a:r>
            <a:r>
              <a:rPr lang="en-US" baseline="0" dirty="0" err="1"/>
              <a:t>khách</a:t>
            </a:r>
            <a:r>
              <a:rPr lang="en-US" baseline="0" dirty="0"/>
              <a:t> hang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lời</a:t>
            </a:r>
            <a:r>
              <a:rPr lang="en-US" baseline="0" dirty="0"/>
              <a:t> Feedback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thiện</a:t>
            </a:r>
            <a:r>
              <a:rPr lang="en-US" baseline="0" dirty="0"/>
              <a:t> </a:t>
            </a:r>
            <a:r>
              <a:rPr lang="en-US" baseline="0" dirty="0" err="1"/>
              <a:t>cảm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khách</a:t>
            </a:r>
            <a:r>
              <a:rPr lang="en-US" baseline="0" dirty="0"/>
              <a:t> </a:t>
            </a:r>
            <a:r>
              <a:rPr lang="en-US" baseline="0" dirty="0" err="1"/>
              <a:t>hàng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94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5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58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37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164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96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91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6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nghệ</a:t>
            </a:r>
            <a:r>
              <a:rPr lang="en-US" baseline="0" dirty="0"/>
              <a:t> </a:t>
            </a:r>
            <a:r>
              <a:rPr lang="en-US" baseline="0" dirty="0" err="1"/>
              <a:t>luôn</a:t>
            </a:r>
            <a:r>
              <a:rPr lang="en-US" baseline="0" dirty="0"/>
              <a:t> </a:t>
            </a:r>
            <a:r>
              <a:rPr lang="en-US" baseline="0" dirty="0" err="1"/>
              <a:t>gắn</a:t>
            </a:r>
            <a:r>
              <a:rPr lang="en-US" baseline="0" dirty="0"/>
              <a:t> </a:t>
            </a:r>
            <a:r>
              <a:rPr lang="en-US" baseline="0" dirty="0" err="1"/>
              <a:t>chặt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nhau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phát</a:t>
            </a:r>
            <a:r>
              <a:rPr lang="en-US" baseline="0" dirty="0"/>
              <a:t> </a:t>
            </a:r>
            <a:r>
              <a:rPr lang="en-US" baseline="0" dirty="0" err="1"/>
              <a:t>triển</a:t>
            </a:r>
            <a:r>
              <a:rPr lang="en-US" baseline="0" dirty="0"/>
              <a:t> </a:t>
            </a:r>
            <a:r>
              <a:rPr lang="en-US" baseline="0" dirty="0" err="1"/>
              <a:t>cùng</a:t>
            </a:r>
            <a:r>
              <a:rPr lang="en-US" baseline="0" dirty="0"/>
              <a:t> </a:t>
            </a:r>
            <a:r>
              <a:rPr lang="en-US" baseline="0" dirty="0" err="1"/>
              <a:t>nhau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ngừng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850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75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23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60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25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tốt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 </a:t>
            </a:r>
            <a:r>
              <a:rPr lang="en-US" baseline="0" dirty="0" err="1"/>
              <a:t>trở</a:t>
            </a:r>
            <a:r>
              <a:rPr lang="en-US" baseline="0" dirty="0"/>
              <a:t>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hữu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8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quốc</a:t>
            </a:r>
            <a:r>
              <a:rPr lang="en-US" baseline="0" dirty="0"/>
              <a:t> </a:t>
            </a:r>
            <a:r>
              <a:rPr lang="en-US" baseline="0" dirty="0" err="1"/>
              <a:t>gia</a:t>
            </a:r>
            <a:r>
              <a:rPr lang="en-US" baseline="0" dirty="0"/>
              <a:t>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vùng</a:t>
            </a:r>
            <a:r>
              <a:rPr lang="en-US" baseline="0" dirty="0"/>
              <a:t> </a:t>
            </a:r>
            <a:r>
              <a:rPr lang="en-US" baseline="0" dirty="0" err="1"/>
              <a:t>luôn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nét</a:t>
            </a:r>
            <a:r>
              <a:rPr lang="en-US" baseline="0" dirty="0"/>
              <a:t> </a:t>
            </a:r>
            <a:r>
              <a:rPr lang="en-US" baseline="0" dirty="0" err="1"/>
              <a:t>văn</a:t>
            </a:r>
            <a:r>
              <a:rPr lang="en-US" baseline="0" dirty="0"/>
              <a:t> </a:t>
            </a:r>
            <a:r>
              <a:rPr lang="en-US" baseline="0" dirty="0" err="1"/>
              <a:t>hóa</a:t>
            </a:r>
            <a:r>
              <a:rPr lang="en-US" baseline="0" dirty="0"/>
              <a:t> </a:t>
            </a:r>
            <a:r>
              <a:rPr lang="en-US" baseline="0" dirty="0" err="1"/>
              <a:t>riêng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phải</a:t>
            </a:r>
            <a:r>
              <a:rPr lang="en-US" baseline="0" dirty="0"/>
              <a:t> </a:t>
            </a:r>
            <a:r>
              <a:rPr lang="en-US" baseline="0" dirty="0" err="1"/>
              <a:t>đảm</a:t>
            </a:r>
            <a:r>
              <a:rPr lang="en-US" baseline="0" dirty="0"/>
              <a:t> </a:t>
            </a:r>
            <a:r>
              <a:rPr lang="en-US" baseline="0" dirty="0" err="1"/>
              <a:t>bảo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tâm</a:t>
            </a:r>
            <a:r>
              <a:rPr lang="en-US" baseline="0" dirty="0"/>
              <a:t> </a:t>
            </a:r>
            <a:r>
              <a:rPr lang="en-US" baseline="0" dirty="0" err="1"/>
              <a:t>lý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thẩm</a:t>
            </a:r>
            <a:r>
              <a:rPr lang="en-US" baseline="0" dirty="0"/>
              <a:t> </a:t>
            </a:r>
            <a:r>
              <a:rPr lang="en-US" baseline="0" dirty="0" err="1"/>
              <a:t>mĩ</a:t>
            </a:r>
            <a:r>
              <a:rPr lang="en-US" baseline="0" dirty="0"/>
              <a:t> </a:t>
            </a:r>
            <a:r>
              <a:rPr lang="en-US" baseline="0" dirty="0" err="1"/>
              <a:t>nhất</a:t>
            </a:r>
            <a:r>
              <a:rPr lang="en-US" baseline="0" dirty="0"/>
              <a:t> </a:t>
            </a:r>
            <a:r>
              <a:rPr lang="en-US" baseline="0" dirty="0" err="1"/>
              <a:t>đỉnh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.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nó</a:t>
            </a:r>
            <a:r>
              <a:rPr lang="en-US" baseline="0" dirty="0"/>
              <a:t>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cồng</a:t>
            </a:r>
            <a:r>
              <a:rPr lang="en-US" baseline="0" dirty="0"/>
              <a:t> </a:t>
            </a:r>
            <a:r>
              <a:rPr lang="en-US" baseline="0" dirty="0" err="1"/>
              <a:t>kềnh</a:t>
            </a:r>
            <a:r>
              <a:rPr lang="en-US" baseline="0" dirty="0"/>
              <a:t> hay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xấu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chỗ</a:t>
            </a:r>
            <a:r>
              <a:rPr lang="en-US" baseline="0" dirty="0"/>
              <a:t> </a:t>
            </a:r>
            <a:r>
              <a:rPr lang="en-US" baseline="0" dirty="0" err="1"/>
              <a:t>rút</a:t>
            </a:r>
            <a:r>
              <a:rPr lang="en-US" baseline="0" dirty="0"/>
              <a:t> </a:t>
            </a:r>
            <a:r>
              <a:rPr lang="en-US" baseline="0" dirty="0" err="1"/>
              <a:t>tiền</a:t>
            </a:r>
            <a:r>
              <a:rPr lang="en-US" baseline="0" dirty="0"/>
              <a:t> ATM </a:t>
            </a:r>
            <a:r>
              <a:rPr lang="en-US" baseline="0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cao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Chuột</a:t>
            </a:r>
            <a:r>
              <a:rPr lang="en-US" baseline="0" dirty="0"/>
              <a:t> Magic Mouse 2,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sạc</a:t>
            </a:r>
            <a:r>
              <a:rPr lang="en-US" baseline="0" dirty="0"/>
              <a:t> </a:t>
            </a:r>
            <a:r>
              <a:rPr lang="en-US" baseline="0" dirty="0" err="1"/>
              <a:t>vừa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58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bộ</a:t>
            </a:r>
            <a:r>
              <a:rPr lang="en-US" baseline="0" dirty="0"/>
              <a:t> </a:t>
            </a:r>
            <a:r>
              <a:rPr lang="en-US" baseline="0" dirty="0" err="1"/>
              <a:t>chuyển</a:t>
            </a:r>
            <a:r>
              <a:rPr lang="en-US" baseline="0" dirty="0"/>
              <a:t> </a:t>
            </a:r>
            <a:r>
              <a:rPr lang="en-US" baseline="0" dirty="0" err="1"/>
              <a:t>đổi</a:t>
            </a:r>
            <a:r>
              <a:rPr lang="en-US" baseline="0" dirty="0"/>
              <a:t> </a:t>
            </a:r>
            <a:r>
              <a:rPr lang="en-US" baseline="0" dirty="0" err="1"/>
              <a:t>giác</a:t>
            </a:r>
            <a:r>
              <a:rPr lang="en-US" baseline="0" dirty="0"/>
              <a:t> </a:t>
            </a:r>
            <a:r>
              <a:rPr lang="en-US" baseline="0" dirty="0" err="1"/>
              <a:t>cắm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59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76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kế</a:t>
            </a:r>
            <a:r>
              <a:rPr lang="en-US" baseline="0" dirty="0"/>
              <a:t> </a:t>
            </a:r>
            <a:r>
              <a:rPr lang="en-US" baseline="0" dirty="0" err="1"/>
              <a:t>tốt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thẩm</a:t>
            </a:r>
            <a:r>
              <a:rPr lang="en-US" baseline="0" dirty="0"/>
              <a:t> </a:t>
            </a:r>
            <a:r>
              <a:rPr lang="en-US" baseline="0" dirty="0" err="1"/>
              <a:t>mĩ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6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thẩm</a:t>
            </a:r>
            <a:r>
              <a:rPr lang="en-US" baseline="0" dirty="0"/>
              <a:t> </a:t>
            </a:r>
            <a:r>
              <a:rPr lang="en-US" baseline="0" dirty="0" err="1"/>
              <a:t>mĩ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1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yếu</a:t>
            </a:r>
            <a:r>
              <a:rPr lang="en-US" baseline="0" dirty="0"/>
              <a:t> </a:t>
            </a:r>
            <a:r>
              <a:rPr lang="en-US" baseline="0" dirty="0" err="1"/>
              <a:t>tố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cảm</a:t>
            </a:r>
            <a:r>
              <a:rPr lang="en-US" baseline="0" dirty="0"/>
              <a:t> </a:t>
            </a:r>
            <a:r>
              <a:rPr lang="en-US" baseline="0" dirty="0" err="1"/>
              <a:t>nhận</a:t>
            </a:r>
            <a:r>
              <a:rPr lang="en-US" baseline="0" dirty="0"/>
              <a:t> </a:t>
            </a:r>
            <a:r>
              <a:rPr lang="en-US" baseline="0" dirty="0" err="1"/>
              <a:t>tốt</a:t>
            </a:r>
            <a:r>
              <a:rPr lang="en-US" baseline="0" dirty="0"/>
              <a:t> </a:t>
            </a:r>
            <a:r>
              <a:rPr lang="en-US" baseline="0" dirty="0" err="1"/>
              <a:t>hơn</a:t>
            </a:r>
            <a:r>
              <a:rPr lang="en-US" baseline="0" dirty="0"/>
              <a:t> </a:t>
            </a:r>
            <a:r>
              <a:rPr lang="en-US" baseline="0" dirty="0" err="1"/>
              <a:t>về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chúng</a:t>
            </a:r>
            <a:r>
              <a:rPr lang="en-US" baseline="0" dirty="0"/>
              <a:t> ta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dùng</a:t>
            </a:r>
            <a:r>
              <a:rPr lang="en-US" baseline="0" dirty="0"/>
              <a:t> </a:t>
            </a:r>
            <a:r>
              <a:rPr lang="en-US" baseline="0" dirty="0" err="1"/>
              <a:t>tiếp</a:t>
            </a:r>
            <a:r>
              <a:rPr lang="en-US" baseline="0" dirty="0"/>
              <a:t> </a:t>
            </a:r>
            <a:r>
              <a:rPr lang="en-US" baseline="0" dirty="0" err="1"/>
              <a:t>tục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sản</a:t>
            </a:r>
            <a:r>
              <a:rPr lang="en-US" baseline="0" dirty="0"/>
              <a:t> </a:t>
            </a:r>
            <a:r>
              <a:rPr lang="en-US" baseline="0" dirty="0" err="1"/>
              <a:t>phẩm</a:t>
            </a:r>
            <a:r>
              <a:rPr lang="en-US" baseline="0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14284-FCBD-4BBF-82AD-FB2CCC675F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3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phụ đề của Bản cái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57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02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0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30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9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6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44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6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3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32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3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8E3F1-1E65-4FD9-BEF6-62764572B5FB}" type="datetimeFigureOut">
              <a:rPr lang="en-US" smtClean="0"/>
              <a:t>21-Sep-16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5DE06-DD63-46A6-AEB7-8888597C6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06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hte.vn/tags/thiet-ke/" TargetMode="External"/><Relationship Id="rId2" Type="http://schemas.openxmlformats.org/officeDocument/2006/relationships/hyperlink" Target="https://tinhte.vn/tags/dieter-ram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azon.co.uk/Braun-Analogue-Display-Ceramic-BN0171GYGYG/dp/B00K8832H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ller" panose="02000503030000020004" pitchFamily="2" charset="0"/>
              </a:rPr>
              <a:t>Dieter Rams</a:t>
            </a:r>
            <a:br>
              <a:rPr lang="en-US" dirty="0">
                <a:latin typeface="Aller" panose="02000503030000020004" pitchFamily="2" charset="0"/>
              </a:rPr>
            </a:br>
            <a:r>
              <a:rPr lang="en-US" dirty="0">
                <a:latin typeface="Aller" panose="02000503030000020004" pitchFamily="2" charset="0"/>
              </a:rPr>
              <a:t>10 Principles of “Good Design”</a:t>
            </a:r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Manteka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62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II - </a:t>
            </a:r>
            <a:r>
              <a:rPr lang="en-US" b="1" dirty="0">
                <a:latin typeface="Aller" panose="02000503030000020004" pitchFamily="2" charset="0"/>
              </a:rPr>
              <a:t>Good design makes a product useful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Một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tốt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sẽ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nổi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bật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lên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tính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hữu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dụng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của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nó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đồng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thời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bỏ</a:t>
            </a:r>
            <a:r>
              <a:rPr lang="en-US" dirty="0">
                <a:latin typeface="Aller" panose="02000503030000020004" pitchFamily="2" charset="0"/>
              </a:rPr>
              <a:t> qua </a:t>
            </a:r>
            <a:r>
              <a:rPr lang="en-US" dirty="0" err="1">
                <a:latin typeface="Aller" panose="02000503030000020004" pitchFamily="2" charset="0"/>
              </a:rPr>
              <a:t>những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thứ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gì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giảm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giá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trị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của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nó</a:t>
            </a:r>
            <a:r>
              <a:rPr lang="en-US" dirty="0">
                <a:latin typeface="Aller" panose="02000503030000020004" pitchFamily="2" charset="0"/>
              </a:rPr>
              <a:t>.</a:t>
            </a:r>
          </a:p>
        </p:txBody>
      </p:sp>
      <p:pic>
        <p:nvPicPr>
          <p:cNvPr id="7" name="Picture 2" descr="Kết quả hình ảnh cho Good design emphasises the usefulness of a product whilst disregarding anything that could possibly detract from 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2708402"/>
            <a:ext cx="6194618" cy="360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08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III - </a:t>
            </a:r>
            <a:r>
              <a:rPr lang="en-US" b="1" dirty="0">
                <a:latin typeface="Aller" panose="02000503030000020004" pitchFamily="2" charset="0"/>
              </a:rPr>
              <a:t>Good design is aesthetic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1047787" cy="310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5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III - </a:t>
            </a:r>
            <a:r>
              <a:rPr lang="en-US" b="1" dirty="0">
                <a:latin typeface="Aller" panose="02000503030000020004" pitchFamily="2" charset="0"/>
              </a:rPr>
              <a:t>Good design is aesthetic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Tính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mĩ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của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sản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rất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quan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trọng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sao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sản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người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dùng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cảm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thấy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tốt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hơn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khi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sử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dụng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sản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chứ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không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phải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khó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chịu</a:t>
            </a:r>
            <a:r>
              <a:rPr lang="en-US" dirty="0">
                <a:latin typeface="Aller" panose="0200050303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0443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III - </a:t>
            </a:r>
            <a:r>
              <a:rPr lang="en-US" b="1" dirty="0">
                <a:latin typeface="Aller" panose="02000503030000020004" pitchFamily="2" charset="0"/>
              </a:rPr>
              <a:t>Good design is aesthetic</a:t>
            </a:r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5" name="Picture 2" descr="Kết quả hình ảnh cho ugliest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38" y="2538515"/>
            <a:ext cx="7401166" cy="405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1 </a:t>
            </a:r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 website </a:t>
            </a:r>
            <a:r>
              <a:rPr lang="en-US" dirty="0" err="1">
                <a:latin typeface="Aller" panose="02000503030000020004" pitchFamily="2" charset="0"/>
              </a:rPr>
              <a:t>không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mĩ</a:t>
            </a:r>
            <a:endParaRPr lang="en-U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17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III - </a:t>
            </a:r>
            <a:r>
              <a:rPr lang="en-US" b="1" dirty="0">
                <a:latin typeface="Aller" panose="02000503030000020004" pitchFamily="2" charset="0"/>
              </a:rPr>
              <a:t>Good design is aesthetic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1 </a:t>
            </a:r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 website </a:t>
            </a:r>
            <a:r>
              <a:rPr lang="en-US" dirty="0" err="1">
                <a:latin typeface="Aller" panose="02000503030000020004" pitchFamily="2" charset="0"/>
              </a:rPr>
              <a:t>có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mĩ</a:t>
            </a:r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11266" name="Picture 2" descr="Kết quả hình ảnh cho the most beautiful websit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44" y="2424815"/>
            <a:ext cx="7732127" cy="42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80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IV - </a:t>
            </a:r>
            <a:r>
              <a:rPr lang="en-US" b="1" dirty="0">
                <a:latin typeface="Aller" panose="02000503030000020004" pitchFamily="2" charset="0"/>
              </a:rPr>
              <a:t>Good design makes a product understandable</a:t>
            </a:r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3" name="Chỗ dành sẵn cho Nội dung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73817"/>
            <a:ext cx="11129613" cy="31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4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IV - </a:t>
            </a:r>
            <a:r>
              <a:rPr lang="en-US" b="1" dirty="0">
                <a:latin typeface="Aller" panose="02000503030000020004" pitchFamily="2" charset="0"/>
              </a:rPr>
              <a:t>Good design makes a product understandable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Aller" panose="02000503030000020004" pitchFamily="2" charset="0"/>
              </a:rPr>
              <a:t>Khi</a:t>
            </a:r>
            <a:r>
              <a:rPr lang="en-US" dirty="0">
                <a:latin typeface="Aller" panose="02000503030000020004" pitchFamily="2" charset="0"/>
              </a:rPr>
              <a:t> 1 coder </a:t>
            </a:r>
            <a:r>
              <a:rPr lang="en-US" dirty="0" err="1">
                <a:latin typeface="Aller" panose="02000503030000020004" pitchFamily="2" charset="0"/>
              </a:rPr>
              <a:t>tự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endParaRPr lang="en-US" dirty="0">
              <a:latin typeface="Aller" panose="02000503030000020004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Aller" panose="02000503030000020004" pitchFamily="2" charset="0"/>
              </a:rPr>
              <a:t>giao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diện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phần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mềm</a:t>
            </a:r>
            <a:r>
              <a:rPr lang="en-US" dirty="0">
                <a:latin typeface="Aller" panose="02000503030000020004" pitchFamily="2" charset="0"/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latin typeface="Aller" panose="02000503030000020004" pitchFamily="2" charset="0"/>
              </a:rPr>
              <a:t>của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mình</a:t>
            </a:r>
            <a:r>
              <a:rPr lang="en-US" dirty="0">
                <a:latin typeface="Aller" panose="02000503030000020004" pitchFamily="2" charset="0"/>
              </a:rPr>
              <a:t>.</a:t>
            </a:r>
          </a:p>
        </p:txBody>
      </p:sp>
      <p:pic>
        <p:nvPicPr>
          <p:cNvPr id="12290" name="Picture 2" descr="Giao diện &quot;trực quan và dễ sử dụng&quot; của phần mềm The File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01" y="1431221"/>
            <a:ext cx="6569195" cy="51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854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IV - </a:t>
            </a:r>
            <a:r>
              <a:rPr lang="en-US" b="1" dirty="0">
                <a:latin typeface="Aller" panose="02000503030000020004" pitchFamily="2" charset="0"/>
              </a:rPr>
              <a:t>Good design makes a product understandable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Hãy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sản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dễ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dàng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được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tiếp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cận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sử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dụng</a:t>
            </a:r>
            <a:r>
              <a:rPr lang="en-US" dirty="0">
                <a:latin typeface="Aller" panose="02000503030000020004" pitchFamily="2" charset="0"/>
              </a:rPr>
              <a:t>. </a:t>
            </a:r>
            <a:r>
              <a:rPr lang="en-US" dirty="0" err="1">
                <a:latin typeface="Aller" panose="02000503030000020004" pitchFamily="2" charset="0"/>
              </a:rPr>
              <a:t>Tốt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nhất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để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nó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tự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giải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thích</a:t>
            </a:r>
            <a:r>
              <a:rPr lang="en-US" dirty="0">
                <a:latin typeface="Aller" panose="02000503030000020004" pitchFamily="2" charset="0"/>
              </a:rPr>
              <a:t>.</a:t>
            </a:r>
          </a:p>
        </p:txBody>
      </p:sp>
      <p:pic>
        <p:nvPicPr>
          <p:cNvPr id="14338" name="Picture 2" descr="Kết quả hình ảnh cho product understand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533" y="2917256"/>
            <a:ext cx="5857875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85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IV - </a:t>
            </a:r>
            <a:r>
              <a:rPr lang="en-US" b="1" dirty="0">
                <a:latin typeface="Aller" panose="02000503030000020004" pitchFamily="2" charset="0"/>
              </a:rPr>
              <a:t>Good design makes a product understandable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Một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số</a:t>
            </a:r>
            <a:r>
              <a:rPr lang="en-US" dirty="0">
                <a:latin typeface="Aller" panose="02000503030000020004" pitchFamily="2" charset="0"/>
              </a:rPr>
              <a:t> icon </a:t>
            </a:r>
            <a:r>
              <a:rPr lang="en-US" dirty="0" err="1">
                <a:latin typeface="Aller" panose="02000503030000020004" pitchFamily="2" charset="0"/>
              </a:rPr>
              <a:t>trong</a:t>
            </a:r>
            <a:r>
              <a:rPr lang="en-US" dirty="0">
                <a:latin typeface="Aller" panose="02000503030000020004" pitchFamily="2" charset="0"/>
              </a:rPr>
              <a:t> game</a:t>
            </a: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95" y="2801009"/>
            <a:ext cx="5591183" cy="367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0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 - </a:t>
            </a:r>
            <a:r>
              <a:rPr lang="en-US" b="1" dirty="0">
                <a:latin typeface="Aller" panose="02000503030000020004" pitchFamily="2" charset="0"/>
              </a:rPr>
              <a:t>Good design is unobtrusive</a:t>
            </a:r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3" name="Chỗ dành sẵn cho Nội dung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18451"/>
            <a:ext cx="10422035" cy="35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9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>
                <a:hlinkClick r:id="rId2"/>
              </a:rPr>
              <a:t>Dieter</a:t>
            </a:r>
            <a:r>
              <a:rPr lang="vi-VN" dirty="0">
                <a:hlinkClick r:id="rId2"/>
              </a:rPr>
              <a:t> </a:t>
            </a:r>
            <a:r>
              <a:rPr lang="vi-VN" dirty="0" err="1">
                <a:hlinkClick r:id="rId2"/>
              </a:rPr>
              <a:t>Rams</a:t>
            </a:r>
            <a:r>
              <a:rPr lang="vi-VN" dirty="0"/>
              <a:t> (sinh </a:t>
            </a:r>
            <a:r>
              <a:rPr lang="vi-VN" dirty="0" err="1"/>
              <a:t>ngày</a:t>
            </a:r>
            <a:r>
              <a:rPr lang="vi-VN" dirty="0"/>
              <a:t> 20/5/1932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Wiesbaden</a:t>
            </a:r>
            <a:r>
              <a:rPr lang="vi-VN" dirty="0"/>
              <a:t>, </a:t>
            </a:r>
            <a:r>
              <a:rPr lang="vi-VN" dirty="0" err="1"/>
              <a:t>Hesse</a:t>
            </a:r>
            <a:r>
              <a:rPr lang="vi-VN" dirty="0"/>
              <a:t>)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nhà</a:t>
            </a:r>
            <a:r>
              <a:rPr lang="vi-VN" dirty="0"/>
              <a:t> </a:t>
            </a:r>
            <a:r>
              <a:rPr lang="vi-VN" dirty="0" err="1">
                <a:hlinkClick r:id="rId3"/>
              </a:rPr>
              <a:t>thiết</a:t>
            </a:r>
            <a:r>
              <a:rPr lang="vi-VN" dirty="0">
                <a:hlinkClick r:id="rId3"/>
              </a:rPr>
              <a:t> </a:t>
            </a:r>
            <a:r>
              <a:rPr lang="vi-VN" dirty="0" err="1">
                <a:hlinkClick r:id="rId3"/>
              </a:rPr>
              <a:t>kế</a:t>
            </a:r>
            <a:r>
              <a:rPr lang="vi-VN" dirty="0"/>
              <a:t> cho </a:t>
            </a:r>
            <a:r>
              <a:rPr lang="vi-VN" dirty="0" err="1"/>
              <a:t>hãng</a:t>
            </a:r>
            <a:r>
              <a:rPr lang="vi-VN" dirty="0"/>
              <a:t> </a:t>
            </a:r>
            <a:r>
              <a:rPr lang="vi-VN" dirty="0" err="1"/>
              <a:t>nội</a:t>
            </a:r>
            <a:r>
              <a:rPr lang="vi-VN" dirty="0"/>
              <a:t> </a:t>
            </a:r>
            <a:r>
              <a:rPr lang="vi-VN" dirty="0" err="1"/>
              <a:t>thất</a:t>
            </a:r>
            <a:r>
              <a:rPr lang="vi-VN" dirty="0"/>
              <a:t>, </a:t>
            </a:r>
            <a:r>
              <a:rPr lang="vi-VN" dirty="0" err="1"/>
              <a:t>đồ</a:t>
            </a:r>
            <a:r>
              <a:rPr lang="vi-VN" dirty="0"/>
              <a:t> gia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Vitsœ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Đức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rất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 </a:t>
            </a:r>
            <a:r>
              <a:rPr lang="vi-VN" dirty="0" err="1"/>
              <a:t>hưởng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giới</a:t>
            </a:r>
            <a:r>
              <a:rPr lang="vi-VN" dirty="0"/>
              <a:t> trong </a:t>
            </a:r>
            <a:r>
              <a:rPr lang="vi-VN" dirty="0" err="1"/>
              <a:t>thế</a:t>
            </a:r>
            <a:r>
              <a:rPr lang="vi-VN" dirty="0"/>
              <a:t> </a:t>
            </a:r>
            <a:r>
              <a:rPr lang="vi-VN" dirty="0" err="1"/>
              <a:t>kỉ</a:t>
            </a:r>
            <a:r>
              <a:rPr lang="vi-VN" dirty="0"/>
              <a:t> 20. </a:t>
            </a:r>
            <a:r>
              <a:rPr lang="vi-VN" dirty="0" err="1"/>
              <a:t>Những</a:t>
            </a:r>
            <a:r>
              <a:rPr lang="vi-VN" dirty="0"/>
              <a:t> năm 1970, </a:t>
            </a:r>
            <a:r>
              <a:rPr lang="vi-VN" dirty="0" err="1"/>
              <a:t>Rams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rằng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xung quanh ông đang </a:t>
            </a:r>
            <a:r>
              <a:rPr lang="vi-VN" dirty="0" err="1"/>
              <a:t>có</a:t>
            </a:r>
            <a:r>
              <a:rPr lang="vi-VN" dirty="0"/>
              <a:t> "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sự</a:t>
            </a:r>
            <a:r>
              <a:rPr lang="vi-VN" dirty="0"/>
              <a:t> </a:t>
            </a:r>
            <a:r>
              <a:rPr lang="vi-VN" dirty="0" err="1"/>
              <a:t>rối</a:t>
            </a:r>
            <a:r>
              <a:rPr lang="vi-VN" dirty="0"/>
              <a:t> </a:t>
            </a:r>
            <a:r>
              <a:rPr lang="vi-VN" dirty="0" err="1"/>
              <a:t>rắm</a:t>
            </a:r>
            <a:r>
              <a:rPr lang="vi-VN" dirty="0"/>
              <a:t> không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phớt</a:t>
            </a:r>
            <a:r>
              <a:rPr lang="vi-VN" dirty="0"/>
              <a:t> </a:t>
            </a:r>
            <a:r>
              <a:rPr lang="vi-VN" dirty="0" err="1"/>
              <a:t>lờ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dáng</a:t>
            </a:r>
            <a:r>
              <a:rPr lang="vi-VN" dirty="0"/>
              <a:t>, </a:t>
            </a:r>
            <a:r>
              <a:rPr lang="vi-VN" dirty="0" err="1"/>
              <a:t>màu</a:t>
            </a:r>
            <a:r>
              <a:rPr lang="vi-VN" dirty="0"/>
              <a:t> </a:t>
            </a:r>
            <a:r>
              <a:rPr lang="vi-VN" dirty="0" err="1"/>
              <a:t>sắc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nhiễu</a:t>
            </a:r>
            <a:r>
              <a:rPr lang="vi-VN" dirty="0"/>
              <a:t>". Ông quay sang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chính</a:t>
            </a:r>
            <a:r>
              <a:rPr lang="vi-VN" dirty="0"/>
              <a:t> </a:t>
            </a:r>
            <a:r>
              <a:rPr lang="vi-VN" dirty="0" err="1"/>
              <a:t>bản</a:t>
            </a:r>
            <a:r>
              <a:rPr lang="vi-VN" dirty="0"/>
              <a:t> thân </a:t>
            </a:r>
            <a:r>
              <a:rPr lang="vi-VN" dirty="0" err="1"/>
              <a:t>mình</a:t>
            </a:r>
            <a:r>
              <a:rPr lang="vi-VN" dirty="0"/>
              <a:t>: </a:t>
            </a:r>
            <a:r>
              <a:rPr lang="vi-VN" dirty="0" err="1"/>
              <a:t>vậy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tôi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hay chưa,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rồi</a:t>
            </a:r>
            <a:r>
              <a:rPr lang="vi-VN" dirty="0"/>
              <a:t> đưa ra 10 nguyên </a:t>
            </a:r>
            <a:r>
              <a:rPr lang="vi-VN" dirty="0" err="1"/>
              <a:t>lý</a:t>
            </a:r>
            <a:r>
              <a:rPr lang="vi-VN" dirty="0"/>
              <a:t> trong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công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vẫn</a:t>
            </a:r>
            <a:r>
              <a:rPr lang="vi-VN" dirty="0"/>
              <a:t>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cho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tận</a:t>
            </a:r>
            <a:r>
              <a:rPr lang="vi-VN" dirty="0"/>
              <a:t> </a:t>
            </a:r>
            <a:r>
              <a:rPr lang="vi-VN" dirty="0" err="1"/>
              <a:t>ngày</a:t>
            </a:r>
            <a:r>
              <a:rPr lang="vi-VN" dirty="0"/>
              <a:t> nay. </a:t>
            </a:r>
            <a:r>
              <a:rPr lang="vi-VN" dirty="0" err="1"/>
              <a:t>Những</a:t>
            </a:r>
            <a:r>
              <a:rPr lang="vi-VN" dirty="0"/>
              <a:t> nguyên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không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trở</a:t>
            </a:r>
            <a:r>
              <a:rPr lang="vi-VN" dirty="0"/>
              <a:t> nên </a:t>
            </a:r>
            <a:r>
              <a:rPr lang="vi-VN" dirty="0" err="1"/>
              <a:t>đẹp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còn</a:t>
            </a:r>
            <a:r>
              <a:rPr lang="vi-VN" dirty="0"/>
              <a:t> </a:t>
            </a:r>
            <a:r>
              <a:rPr lang="vi-VN" dirty="0" err="1"/>
              <a:t>hữu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thân </a:t>
            </a:r>
            <a:r>
              <a:rPr lang="vi-VN" dirty="0" err="1"/>
              <a:t>thiện</a:t>
            </a:r>
            <a:r>
              <a:rPr lang="vi-VN" dirty="0"/>
              <a:t> hơn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. Sau đây </a:t>
            </a:r>
            <a:r>
              <a:rPr lang="vi-VN" dirty="0" err="1"/>
              <a:t>mình</a:t>
            </a:r>
            <a:r>
              <a:rPr lang="vi-VN" dirty="0"/>
              <a:t> xin </a:t>
            </a:r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bạn</a:t>
            </a:r>
            <a:r>
              <a:rPr lang="vi-VN" dirty="0"/>
              <a:t> </a:t>
            </a:r>
            <a:r>
              <a:rPr lang="vi-VN" dirty="0" err="1"/>
              <a:t>chúng</a:t>
            </a:r>
            <a:r>
              <a:rPr lang="vi-V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96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 - </a:t>
            </a:r>
            <a:r>
              <a:rPr lang="en-US" b="1" dirty="0">
                <a:latin typeface="Aller" panose="02000503030000020004" pitchFamily="2" charset="0"/>
              </a:rPr>
              <a:t>Good design is unobtrusive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Các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sản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dùng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mục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đích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nào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đó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thì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giống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như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những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công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cụ</a:t>
            </a:r>
            <a:r>
              <a:rPr lang="en-US" dirty="0">
                <a:latin typeface="Aller" panose="02000503030000020004" pitchFamily="2" charset="0"/>
              </a:rPr>
              <a:t>. </a:t>
            </a:r>
            <a:r>
              <a:rPr lang="en-US" dirty="0" err="1">
                <a:latin typeface="Aller" panose="02000503030000020004" pitchFamily="2" charset="0"/>
              </a:rPr>
              <a:t>Chúng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không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phải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vật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để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trang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trí</a:t>
            </a:r>
            <a:r>
              <a:rPr lang="en-US" dirty="0">
                <a:latin typeface="Aller" panose="02000503030000020004" pitchFamily="2" charset="0"/>
              </a:rPr>
              <a:t> hay </a:t>
            </a:r>
            <a:r>
              <a:rPr lang="en-US" dirty="0" err="1">
                <a:latin typeface="Aller" panose="02000503030000020004" pitchFamily="2" charset="0"/>
              </a:rPr>
              <a:t>tác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nghệ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thuật</a:t>
            </a:r>
            <a:r>
              <a:rPr lang="en-US" dirty="0">
                <a:latin typeface="Aller" panose="02000503030000020004" pitchFamily="2" charset="0"/>
              </a:rPr>
              <a:t>. Cho </a:t>
            </a:r>
            <a:r>
              <a:rPr lang="en-US" dirty="0" err="1">
                <a:latin typeface="Aller" panose="02000503030000020004" pitchFamily="2" charset="0"/>
              </a:rPr>
              <a:t>nên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việc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phải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sản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trung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tính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có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giới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hạn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nhất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định</a:t>
            </a:r>
            <a:r>
              <a:rPr lang="en-US" dirty="0">
                <a:latin typeface="Aller" panose="02000503030000020004" pitchFamily="2" charset="0"/>
              </a:rPr>
              <a:t>, </a:t>
            </a:r>
            <a:r>
              <a:rPr lang="en-US" dirty="0" err="1">
                <a:latin typeface="Aller" panose="02000503030000020004" pitchFamily="2" charset="0"/>
              </a:rPr>
              <a:t>còn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việc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thể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hiện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nó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ra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sao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thì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để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người</a:t>
            </a:r>
            <a:r>
              <a:rPr lang="en-US" dirty="0">
                <a:latin typeface="Aller" panose="02000503030000020004" pitchFamily="2" charset="0"/>
              </a:rPr>
              <a:t> dung </a:t>
            </a:r>
            <a:r>
              <a:rPr lang="en-US" dirty="0" err="1">
                <a:latin typeface="Aller" panose="02000503030000020004" pitchFamily="2" charset="0"/>
              </a:rPr>
              <a:t>quyết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định</a:t>
            </a:r>
            <a:r>
              <a:rPr lang="en-US" dirty="0">
                <a:latin typeface="Aller" panose="0200050303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969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 - </a:t>
            </a:r>
            <a:r>
              <a:rPr lang="en-US" b="1" dirty="0">
                <a:latin typeface="Aller" panose="02000503030000020004" pitchFamily="2" charset="0"/>
              </a:rPr>
              <a:t>Good design is unobtrusive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Đồng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hồ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b="1" u="sng" dirty="0">
                <a:hlinkClick r:id="rId3"/>
              </a:rPr>
              <a:t>Braun BN0171</a:t>
            </a:r>
            <a:endParaRPr lang="en-US" b="1" dirty="0"/>
          </a:p>
          <a:p>
            <a:pPr marL="0" indent="0">
              <a:buNone/>
            </a:pPr>
            <a:r>
              <a:rPr lang="en-US" dirty="0">
                <a:latin typeface="Aller" panose="02000503030000020004" pitchFamily="2" charset="0"/>
              </a:rPr>
              <a:t>- </a:t>
            </a:r>
            <a:r>
              <a:rPr lang="en-US" dirty="0" err="1">
                <a:latin typeface="Aller" panose="02000503030000020004" pitchFamily="2" charset="0"/>
              </a:rPr>
              <a:t>Với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rất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đơn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giản</a:t>
            </a:r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165" y="1690688"/>
            <a:ext cx="3539077" cy="507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0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VI - </a:t>
            </a:r>
            <a:r>
              <a:rPr lang="en-US" b="1" dirty="0">
                <a:latin typeface="Aller" panose="02000503030000020004" pitchFamily="2" charset="0"/>
              </a:rPr>
              <a:t>Good Design is Honest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711974" cy="300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73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VI - </a:t>
            </a:r>
            <a:r>
              <a:rPr lang="en-US" b="1" dirty="0">
                <a:latin typeface="Aller" panose="02000503030000020004" pitchFamily="2" charset="0"/>
              </a:rPr>
              <a:t>Good Design is Honest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Không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nên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 1 </a:t>
            </a:r>
            <a:r>
              <a:rPr lang="en-US" dirty="0" err="1">
                <a:latin typeface="Aller" panose="02000503030000020004" pitchFamily="2" charset="0"/>
              </a:rPr>
              <a:t>sản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trở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nên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mới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lạ</a:t>
            </a:r>
            <a:r>
              <a:rPr lang="en-US" dirty="0">
                <a:latin typeface="Aller" panose="02000503030000020004" pitchFamily="2" charset="0"/>
              </a:rPr>
              <a:t>, </a:t>
            </a:r>
            <a:r>
              <a:rPr lang="en-US" dirty="0" err="1">
                <a:latin typeface="Aller" panose="02000503030000020004" pitchFamily="2" charset="0"/>
              </a:rPr>
              <a:t>quyền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quý</a:t>
            </a:r>
            <a:r>
              <a:rPr lang="en-US" dirty="0">
                <a:latin typeface="Aller" panose="02000503030000020004" pitchFamily="2" charset="0"/>
              </a:rPr>
              <a:t> hay </a:t>
            </a:r>
            <a:r>
              <a:rPr lang="en-US" dirty="0" err="1">
                <a:latin typeface="Aller" panose="02000503030000020004" pitchFamily="2" charset="0"/>
              </a:rPr>
              <a:t>có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giá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trị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hơn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giá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trị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thực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của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nó</a:t>
            </a:r>
            <a:r>
              <a:rPr lang="en-US" dirty="0">
                <a:latin typeface="Aller" panose="02000503030000020004" pitchFamily="2" charset="0"/>
              </a:rPr>
              <a:t>. </a:t>
            </a:r>
            <a:r>
              <a:rPr lang="en-US" dirty="0" err="1">
                <a:latin typeface="Aller" panose="02000503030000020004" pitchFamily="2" charset="0"/>
              </a:rPr>
              <a:t>Hãy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sao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người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dùng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cảm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thấy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xứng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đáng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với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sản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họ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dùng</a:t>
            </a:r>
            <a:r>
              <a:rPr lang="en-US" dirty="0">
                <a:latin typeface="Aller" panose="0200050303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7961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VI - </a:t>
            </a:r>
            <a:r>
              <a:rPr lang="en-US" b="1" dirty="0">
                <a:latin typeface="Aller" panose="02000503030000020004" pitchFamily="2" charset="0"/>
              </a:rPr>
              <a:t>Good Design is Honest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5" name="Chỗ dành sẵn cho Nội dung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Sự</a:t>
            </a:r>
            <a:r>
              <a:rPr lang="en-US" dirty="0"/>
              <a:t> “</a:t>
            </a:r>
            <a:r>
              <a:rPr lang="en-US" dirty="0" err="1"/>
              <a:t>gài</a:t>
            </a:r>
            <a:r>
              <a:rPr lang="en-US" dirty="0"/>
              <a:t> </a:t>
            </a:r>
            <a:r>
              <a:rPr lang="en-US" dirty="0" err="1"/>
              <a:t>bẫy</a:t>
            </a:r>
            <a:r>
              <a:rPr lang="en-US" dirty="0"/>
              <a:t>”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br>
              <a:rPr lang="en-US" dirty="0"/>
            </a:b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</p:txBody>
      </p:sp>
      <p:pic>
        <p:nvPicPr>
          <p:cNvPr id="6" name="Chỗ dành sẵn cho Nội du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363" y="1430965"/>
            <a:ext cx="7063595" cy="530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6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VII - </a:t>
            </a:r>
            <a:r>
              <a:rPr lang="en-US" b="1" dirty="0"/>
              <a:t>Good Design is Long-Lasting 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5" name="Chỗ dành sẵn cho Nội dung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4"/>
            <a:ext cx="10117347" cy="26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00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VII - </a:t>
            </a:r>
            <a:r>
              <a:rPr lang="en-US" b="1" dirty="0"/>
              <a:t>Good Design is Long-Lasting 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5" name="Chỗ dành sẵn cho Nội dung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xu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do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5687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VII - </a:t>
            </a:r>
            <a:r>
              <a:rPr lang="en-US" b="1" dirty="0"/>
              <a:t>Good Design is Long-Lasting 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5" name="Chỗ dành sẵn cho Nội dung 4"/>
          <p:cNvSpPr>
            <a:spLocks noGrp="1"/>
          </p:cNvSpPr>
          <p:nvPr>
            <p:ph idx="1"/>
          </p:nvPr>
        </p:nvSpPr>
        <p:spPr>
          <a:xfrm>
            <a:off x="838200" y="305057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31" y="3050575"/>
            <a:ext cx="5017889" cy="2284834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53" y="3050575"/>
            <a:ext cx="4935747" cy="22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4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VIII - </a:t>
            </a:r>
            <a:r>
              <a:rPr lang="en-US" b="1" dirty="0"/>
              <a:t>Good Design is Thorough Down to the Last Detail 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5" name="Chỗ dành sẵn cho Nội dung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324381" cy="277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0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VIII - </a:t>
            </a:r>
            <a:r>
              <a:rPr lang="en-US" b="1" dirty="0"/>
              <a:t>Good Design is Thorough Down to the Last Detail 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5" name="Chỗ dành sẵn cho Nội dung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tốt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phải</a:t>
            </a:r>
            <a:r>
              <a:rPr lang="en-US" dirty="0">
                <a:latin typeface="Aller" panose="02000503030000020004" pitchFamily="2" charset="0"/>
              </a:rPr>
              <a:t> chú </a:t>
            </a:r>
            <a:r>
              <a:rPr lang="en-US" dirty="0" err="1">
                <a:latin typeface="Aller" panose="02000503030000020004" pitchFamily="2" charset="0"/>
              </a:rPr>
              <a:t>trọng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đến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từng</a:t>
            </a:r>
            <a:r>
              <a:rPr lang="en-US" dirty="0">
                <a:latin typeface="Aller" panose="02000503030000020004" pitchFamily="2" charset="0"/>
              </a:rPr>
              <a:t> chi </a:t>
            </a:r>
            <a:r>
              <a:rPr lang="en-US" dirty="0" err="1">
                <a:latin typeface="Aller" panose="02000503030000020004" pitchFamily="2" charset="0"/>
              </a:rPr>
              <a:t>tiết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cuối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cùng</a:t>
            </a:r>
            <a:r>
              <a:rPr lang="en-US" dirty="0">
                <a:latin typeface="Aller" panose="02000503030000020004" pitchFamily="2" charset="0"/>
              </a:rPr>
              <a:t>. </a:t>
            </a:r>
            <a:r>
              <a:rPr lang="en-US" dirty="0" err="1">
                <a:latin typeface="Aller" panose="02000503030000020004" pitchFamily="2" charset="0"/>
              </a:rPr>
              <a:t>Việc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không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được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làm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một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cách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tùy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tiện</a:t>
            </a:r>
            <a:r>
              <a:rPr lang="en-US" dirty="0">
                <a:latin typeface="Aller" panose="02000503030000020004" pitchFamily="2" charset="0"/>
              </a:rPr>
              <a:t>, </a:t>
            </a:r>
            <a:r>
              <a:rPr lang="en-US" dirty="0" err="1">
                <a:latin typeface="Aller" panose="02000503030000020004" pitchFamily="2" charset="0"/>
              </a:rPr>
              <a:t>sự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tận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tình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độ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chính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xác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tỉ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mỉ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cho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thấy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được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việc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chúng</a:t>
            </a:r>
            <a:r>
              <a:rPr lang="en-US" dirty="0">
                <a:latin typeface="Aller" panose="02000503030000020004" pitchFamily="2" charset="0"/>
              </a:rPr>
              <a:t> ta chú </a:t>
            </a:r>
            <a:r>
              <a:rPr lang="en-US" dirty="0" err="1">
                <a:latin typeface="Aller" panose="02000503030000020004" pitchFamily="2" charset="0"/>
              </a:rPr>
              <a:t>trọng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người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dùng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như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thế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nào</a:t>
            </a:r>
            <a:r>
              <a:rPr lang="en-US" dirty="0">
                <a:latin typeface="Aller" panose="02000503030000020004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707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Kết quả hình ảnh cho Dieter Rams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2249488"/>
            <a:ext cx="3927475" cy="392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50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VIII - </a:t>
            </a:r>
            <a:r>
              <a:rPr lang="en-US" b="1" dirty="0"/>
              <a:t>Good Design is Thorough Down to the Last Detail 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>
          <a:xfrm>
            <a:off x="838200" y="1825625"/>
            <a:ext cx="5456078" cy="4351338"/>
          </a:xfrm>
        </p:spPr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Patek</a:t>
            </a:r>
            <a:r>
              <a:rPr lang="en-US" dirty="0">
                <a:latin typeface="Aller" panose="02000503030000020004" pitchFamily="2" charset="0"/>
              </a:rPr>
              <a:t> Philippe 5016A </a:t>
            </a:r>
            <a:br>
              <a:rPr lang="en-US" dirty="0">
                <a:latin typeface="Aller" panose="02000503030000020004" pitchFamily="2" charset="0"/>
              </a:rPr>
            </a:br>
            <a:r>
              <a:rPr lang="en-US" dirty="0">
                <a:latin typeface="Aller" panose="02000503030000020004" pitchFamily="2" charset="0"/>
              </a:rPr>
              <a:t>(7,26 </a:t>
            </a:r>
            <a:r>
              <a:rPr lang="en-US" dirty="0" err="1">
                <a:latin typeface="Aller" panose="02000503030000020004" pitchFamily="2" charset="0"/>
              </a:rPr>
              <a:t>triệu</a:t>
            </a:r>
            <a:r>
              <a:rPr lang="en-US" dirty="0">
                <a:latin typeface="Aller" panose="02000503030000020004" pitchFamily="2" charset="0"/>
              </a:rPr>
              <a:t> $)</a:t>
            </a:r>
            <a:br>
              <a:rPr lang="en-US" dirty="0">
                <a:latin typeface="Aller" panose="02000503030000020004" pitchFamily="2" charset="0"/>
              </a:rPr>
            </a:br>
            <a:endParaRPr lang="en-US" dirty="0">
              <a:latin typeface="Aller" panose="02000503030000020004" pitchFamily="2" charset="0"/>
            </a:endParaRPr>
          </a:p>
          <a:p>
            <a:r>
              <a:rPr lang="vi-VN" dirty="0" err="1">
                <a:latin typeface="Calibri (Thân)"/>
              </a:rPr>
              <a:t>Bộ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chuyển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động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của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chiếc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đồng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hồ</a:t>
            </a:r>
            <a:r>
              <a:rPr lang="vi-VN" dirty="0">
                <a:latin typeface="Calibri (Thân)"/>
              </a:rPr>
              <a:t> bao </a:t>
            </a:r>
            <a:r>
              <a:rPr lang="vi-VN" dirty="0" err="1">
                <a:latin typeface="Calibri (Thân)"/>
              </a:rPr>
              <a:t>gồm</a:t>
            </a:r>
            <a:r>
              <a:rPr lang="vi-VN" dirty="0">
                <a:latin typeface="Calibri (Thân)"/>
              </a:rPr>
              <a:t> 506 chi </a:t>
            </a:r>
            <a:r>
              <a:rPr lang="vi-VN" dirty="0" err="1">
                <a:latin typeface="Calibri (Thân)"/>
              </a:rPr>
              <a:t>tiết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và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được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lắp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ráp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cũng</a:t>
            </a:r>
            <a:r>
              <a:rPr lang="vi-VN" dirty="0">
                <a:latin typeface="Calibri (Thân)"/>
              </a:rPr>
              <a:t> như </a:t>
            </a:r>
            <a:r>
              <a:rPr lang="vi-VN" dirty="0" err="1">
                <a:latin typeface="Calibri (Thân)"/>
              </a:rPr>
              <a:t>hoàn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thiện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dưới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bàn</a:t>
            </a:r>
            <a:r>
              <a:rPr lang="vi-VN" dirty="0">
                <a:latin typeface="Calibri (Thân)"/>
              </a:rPr>
              <a:t> tay </a:t>
            </a:r>
            <a:r>
              <a:rPr lang="vi-VN" dirty="0" err="1">
                <a:latin typeface="Calibri (Thân)"/>
              </a:rPr>
              <a:t>của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những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người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thợ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xuất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sắc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nhất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thế</a:t>
            </a:r>
            <a:r>
              <a:rPr lang="vi-VN" dirty="0">
                <a:latin typeface="Calibri (Thân)"/>
              </a:rPr>
              <a:t> </a:t>
            </a:r>
            <a:r>
              <a:rPr lang="vi-VN" dirty="0" err="1">
                <a:latin typeface="Calibri (Thân)"/>
              </a:rPr>
              <a:t>giới</a:t>
            </a:r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6" name="Picture 2" descr="http://kenh14cdn.com/04d50bbf2a/2015/11/20/dh2-a8a1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78" y="1690688"/>
            <a:ext cx="5897722" cy="393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78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IX - </a:t>
            </a:r>
            <a:r>
              <a:rPr lang="en-US" b="1" dirty="0"/>
              <a:t>Good Design is Environmentally-Friendly 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5" name="Chỗ dành sẵn cho Nội dung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376140" cy="36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053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IX - </a:t>
            </a:r>
            <a:r>
              <a:rPr lang="en-US" b="1" dirty="0"/>
              <a:t>Good Design is Environmentally-Friendly 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5" name="Chỗ dành sẵn cho Nội dung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thân </a:t>
            </a:r>
            <a:r>
              <a:rPr lang="vi-VN" dirty="0" err="1"/>
              <a:t>thiện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môi </a:t>
            </a:r>
            <a:r>
              <a:rPr lang="vi-VN" dirty="0" err="1"/>
              <a:t>trường</a:t>
            </a:r>
            <a:r>
              <a:rPr lang="en-US" dirty="0"/>
              <a:t>.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đóng</a:t>
            </a:r>
            <a:r>
              <a:rPr lang="vi-VN" dirty="0"/>
              <a:t> vai </a:t>
            </a:r>
            <a:r>
              <a:rPr lang="vi-VN" dirty="0" err="1"/>
              <a:t>trò</a:t>
            </a:r>
            <a:r>
              <a:rPr lang="vi-VN" dirty="0"/>
              <a:t> quan </a:t>
            </a:r>
            <a:r>
              <a:rPr lang="vi-VN" dirty="0" err="1"/>
              <a:t>trọng</a:t>
            </a:r>
            <a:r>
              <a:rPr lang="vi-VN" dirty="0"/>
              <a:t> trong </a:t>
            </a:r>
            <a:r>
              <a:rPr lang="vi-VN" dirty="0" err="1"/>
              <a:t>sự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môi </a:t>
            </a:r>
            <a:r>
              <a:rPr lang="vi-VN" dirty="0" err="1"/>
              <a:t>trường</a:t>
            </a:r>
            <a:r>
              <a:rPr lang="vi-VN" dirty="0"/>
              <a:t>.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giảm</a:t>
            </a:r>
            <a:r>
              <a:rPr lang="vi-VN" dirty="0"/>
              <a:t> </a:t>
            </a:r>
            <a:r>
              <a:rPr lang="vi-VN" dirty="0" err="1"/>
              <a:t>nguồn</a:t>
            </a:r>
            <a:r>
              <a:rPr lang="vi-VN" dirty="0"/>
              <a:t> </a:t>
            </a:r>
            <a:r>
              <a:rPr lang="vi-VN" dirty="0" err="1"/>
              <a:t>tài</a:t>
            </a:r>
            <a:r>
              <a:rPr lang="vi-VN" dirty="0"/>
              <a:t> nguyên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trong </a:t>
            </a:r>
            <a:r>
              <a:rPr lang="vi-VN" dirty="0" err="1"/>
              <a:t>suốt</a:t>
            </a:r>
            <a:r>
              <a:rPr lang="vi-VN" dirty="0"/>
              <a:t> </a:t>
            </a:r>
            <a:r>
              <a:rPr lang="vi-VN" dirty="0" err="1"/>
              <a:t>vòng</a:t>
            </a:r>
            <a:r>
              <a:rPr lang="vi-VN" dirty="0"/>
              <a:t> </a:t>
            </a:r>
            <a:r>
              <a:rPr lang="vi-VN" dirty="0" err="1"/>
              <a:t>đời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nó</a:t>
            </a:r>
            <a:r>
              <a:rPr lang="vi-VN" dirty="0"/>
              <a:t>, </a:t>
            </a:r>
            <a:r>
              <a:rPr lang="vi-VN" dirty="0" err="1"/>
              <a:t>đồng</a:t>
            </a:r>
            <a:r>
              <a:rPr lang="vi-VN" dirty="0"/>
              <a:t> </a:t>
            </a:r>
            <a:r>
              <a:rPr lang="vi-VN" dirty="0" err="1"/>
              <a:t>thời</a:t>
            </a:r>
            <a:r>
              <a:rPr lang="vi-VN" dirty="0"/>
              <a:t> </a:t>
            </a:r>
            <a:r>
              <a:rPr lang="vi-VN" dirty="0" err="1"/>
              <a:t>cắt</a:t>
            </a:r>
            <a:r>
              <a:rPr lang="vi-VN" dirty="0"/>
              <a:t> </a:t>
            </a:r>
            <a:r>
              <a:rPr lang="vi-VN" dirty="0" err="1"/>
              <a:t>giảm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 </a:t>
            </a:r>
            <a:r>
              <a:rPr lang="vi-VN" dirty="0" err="1"/>
              <a:t>hưởng</a:t>
            </a:r>
            <a:r>
              <a:rPr lang="vi-VN" dirty="0"/>
              <a:t> </a:t>
            </a:r>
            <a:r>
              <a:rPr lang="vi-VN" dirty="0" err="1"/>
              <a:t>xấu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môi </a:t>
            </a:r>
            <a:r>
              <a:rPr lang="vi-VN" dirty="0" err="1"/>
              <a:t>trường</a:t>
            </a:r>
            <a:endParaRPr lang="en-U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235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IX - </a:t>
            </a:r>
            <a:r>
              <a:rPr lang="en-US" b="1" dirty="0"/>
              <a:t>Good Design is Environmentally-Friendly 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Chỗ dành sẵn cho Nội dung 6"/>
          <p:cNvSpPr>
            <a:spLocks noGrp="1"/>
          </p:cNvSpPr>
          <p:nvPr>
            <p:ph idx="1"/>
          </p:nvPr>
        </p:nvSpPr>
        <p:spPr>
          <a:xfrm>
            <a:off x="838200" y="1825625"/>
            <a:ext cx="5217543" cy="4351338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tương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6" descr="Kết quả hình ảnh cho Responsiv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426" y="2109847"/>
            <a:ext cx="69353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8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X - </a:t>
            </a:r>
            <a:r>
              <a:rPr lang="en-US" b="1" dirty="0"/>
              <a:t>Good Design is as Little Design as Possible</a:t>
            </a:r>
            <a:br>
              <a:rPr lang="en-US" b="1" dirty="0"/>
            </a:b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Chỗ dành sẵn cho Nội dung 6"/>
          <p:cNvSpPr>
            <a:spLocks noGrp="1"/>
          </p:cNvSpPr>
          <p:nvPr>
            <p:ph idx="1"/>
          </p:nvPr>
        </p:nvSpPr>
        <p:spPr>
          <a:xfrm>
            <a:off x="838200" y="1825625"/>
            <a:ext cx="10893725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7"/>
            <a:ext cx="10738449" cy="291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1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X - </a:t>
            </a:r>
            <a:r>
              <a:rPr lang="en-US" b="1" dirty="0"/>
              <a:t>Good Design is as Little Design as Possible</a:t>
            </a:r>
            <a:br>
              <a:rPr lang="en-US" b="1" dirty="0"/>
            </a:b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Chỗ dành sẵn cho Nội dung 6"/>
          <p:cNvSpPr>
            <a:spLocks noGrp="1"/>
          </p:cNvSpPr>
          <p:nvPr>
            <p:ph idx="1"/>
          </p:nvPr>
        </p:nvSpPr>
        <p:spPr>
          <a:xfrm>
            <a:off x="838200" y="1825625"/>
            <a:ext cx="10893725" cy="4351338"/>
          </a:xfrm>
        </p:spPr>
        <p:txBody>
          <a:bodyPr/>
          <a:lstStyle/>
          <a:p>
            <a:r>
              <a:rPr lang="vi-VN" b="1" dirty="0" err="1"/>
              <a:t>Thiết</a:t>
            </a:r>
            <a:r>
              <a:rPr lang="vi-VN" b="1" dirty="0"/>
              <a:t> </a:t>
            </a:r>
            <a:r>
              <a:rPr lang="vi-VN" b="1" dirty="0" err="1"/>
              <a:t>kế</a:t>
            </a:r>
            <a:r>
              <a:rPr lang="vi-VN" b="1" dirty="0"/>
              <a:t> </a:t>
            </a:r>
            <a:r>
              <a:rPr lang="vi-VN" b="1" dirty="0" err="1"/>
              <a:t>tốt</a:t>
            </a:r>
            <a:r>
              <a:rPr lang="vi-VN" b="1" dirty="0"/>
              <a:t> </a:t>
            </a:r>
            <a:r>
              <a:rPr lang="vi-VN" b="1" dirty="0" err="1"/>
              <a:t>là</a:t>
            </a:r>
            <a:r>
              <a:rPr lang="vi-VN" b="1" dirty="0"/>
              <a:t> đơn </a:t>
            </a:r>
            <a:r>
              <a:rPr lang="vi-VN" b="1" dirty="0" err="1"/>
              <a:t>giản</a:t>
            </a:r>
            <a:r>
              <a:rPr lang="vi-VN" b="1" dirty="0"/>
              <a:t> </a:t>
            </a:r>
            <a:r>
              <a:rPr lang="vi-VN" b="1" dirty="0" err="1"/>
              <a:t>nhất</a:t>
            </a:r>
            <a:r>
              <a:rPr lang="vi-VN" b="1" dirty="0"/>
              <a:t> </a:t>
            </a:r>
            <a:r>
              <a:rPr lang="vi-VN" b="1" dirty="0" err="1"/>
              <a:t>có</a:t>
            </a:r>
            <a:r>
              <a:rPr lang="vi-VN" b="1" dirty="0"/>
              <a:t> </a:t>
            </a:r>
            <a:r>
              <a:rPr lang="vi-VN" b="1" dirty="0" err="1"/>
              <a:t>thể</a:t>
            </a:r>
            <a:r>
              <a:rPr lang="en-US" b="1" dirty="0"/>
              <a:t>.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đơn </a:t>
            </a:r>
            <a:r>
              <a:rPr lang="vi-VN" dirty="0" err="1"/>
              <a:t>giản</a:t>
            </a:r>
            <a:r>
              <a:rPr lang="vi-VN" dirty="0"/>
              <a:t> nhưng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cho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thứ</a:t>
            </a:r>
            <a:r>
              <a:rPr lang="vi-VN" dirty="0"/>
              <a:t> </a:t>
            </a:r>
            <a:r>
              <a:rPr lang="vi-VN" dirty="0" err="1"/>
              <a:t>trở</a:t>
            </a:r>
            <a:r>
              <a:rPr lang="vi-VN" dirty="0"/>
              <a:t> nên </a:t>
            </a:r>
            <a:r>
              <a:rPr lang="vi-VN" dirty="0" err="1"/>
              <a:t>tốt</a:t>
            </a:r>
            <a:r>
              <a:rPr lang="vi-VN" dirty="0"/>
              <a:t> hơn, không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làm</a:t>
            </a:r>
            <a:r>
              <a:rPr lang="vi-VN" dirty="0"/>
              <a:t>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khó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hơn. </a:t>
            </a:r>
            <a:r>
              <a:rPr lang="vi-VN" dirty="0" err="1"/>
              <a:t>Sự</a:t>
            </a:r>
            <a:r>
              <a:rPr lang="vi-VN" dirty="0"/>
              <a:t> </a:t>
            </a:r>
            <a:r>
              <a:rPr lang="vi-VN" dirty="0" err="1"/>
              <a:t>tối</a:t>
            </a:r>
            <a:r>
              <a:rPr lang="vi-VN" dirty="0"/>
              <a:t> </a:t>
            </a:r>
            <a:r>
              <a:rPr lang="vi-VN" dirty="0" err="1"/>
              <a:t>giản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tập</a:t>
            </a:r>
            <a:r>
              <a:rPr lang="vi-VN" dirty="0"/>
              <a:t> trung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khía</a:t>
            </a:r>
            <a:r>
              <a:rPr lang="vi-VN" dirty="0"/>
              <a:t> </a:t>
            </a:r>
            <a:r>
              <a:rPr lang="vi-VN" dirty="0" err="1"/>
              <a:t>cạnh</a:t>
            </a:r>
            <a:r>
              <a:rPr lang="vi-VN" dirty="0"/>
              <a:t> cơ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quan </a:t>
            </a:r>
            <a:r>
              <a:rPr lang="vi-VN" dirty="0" err="1"/>
              <a:t>trọng</a:t>
            </a:r>
            <a:r>
              <a:rPr lang="vi-VN" dirty="0"/>
              <a:t>, </a:t>
            </a:r>
            <a:r>
              <a:rPr lang="vi-VN" dirty="0" err="1"/>
              <a:t>nhờ</a:t>
            </a:r>
            <a:r>
              <a:rPr lang="vi-VN" dirty="0"/>
              <a:t> </a:t>
            </a:r>
            <a:r>
              <a:rPr lang="vi-VN" dirty="0" err="1"/>
              <a:t>vậy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không </a:t>
            </a:r>
            <a:r>
              <a:rPr lang="vi-VN" dirty="0" err="1"/>
              <a:t>bị</a:t>
            </a:r>
            <a:r>
              <a:rPr lang="vi-VN" dirty="0"/>
              <a:t> chôn </a:t>
            </a:r>
            <a:r>
              <a:rPr lang="vi-VN" dirty="0" err="1"/>
              <a:t>vùi</a:t>
            </a:r>
            <a:r>
              <a:rPr lang="vi-VN" dirty="0"/>
              <a:t> trong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đống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chi </a:t>
            </a:r>
            <a:r>
              <a:rPr lang="vi-VN" dirty="0" err="1"/>
              <a:t>tiết</a:t>
            </a:r>
            <a:r>
              <a:rPr lang="vi-VN" dirty="0"/>
              <a:t> dư </a:t>
            </a:r>
            <a:r>
              <a:rPr lang="vi-VN" dirty="0" err="1"/>
              <a:t>thừa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058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ller" panose="02000503030000020004" pitchFamily="2" charset="0"/>
              </a:rPr>
              <a:t>X - </a:t>
            </a:r>
            <a:r>
              <a:rPr lang="en-US" b="1" dirty="0"/>
              <a:t>Good Design is as Little Design as Possible</a:t>
            </a:r>
            <a:br>
              <a:rPr lang="en-US" b="1" dirty="0"/>
            </a:b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Chỗ dành sẵn cho Nội dung 6"/>
          <p:cNvSpPr>
            <a:spLocks noGrp="1"/>
          </p:cNvSpPr>
          <p:nvPr>
            <p:ph idx="1"/>
          </p:nvPr>
        </p:nvSpPr>
        <p:spPr>
          <a:xfrm>
            <a:off x="838200" y="1825625"/>
            <a:ext cx="10893725" cy="4351338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78" y="1690688"/>
            <a:ext cx="5407325" cy="489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3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 - </a:t>
            </a:r>
            <a:r>
              <a:rPr lang="en-US" b="1" dirty="0"/>
              <a:t>Good design is innovative</a:t>
            </a:r>
            <a:endParaRPr lang="en-US" dirty="0"/>
          </a:p>
        </p:txBody>
      </p:sp>
      <p:pic>
        <p:nvPicPr>
          <p:cNvPr id="4" name="Chỗ dành sẵn cho Nội dung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238" y="1690688"/>
            <a:ext cx="11542388" cy="42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1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 - </a:t>
            </a:r>
            <a:r>
              <a:rPr lang="en-US" b="1" dirty="0">
                <a:latin typeface="Aller" panose="02000503030000020004" pitchFamily="2" charset="0"/>
              </a:rPr>
              <a:t>Good design is innovative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Sự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phát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triển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của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công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nghệ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luôn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yêu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cầu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thúc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đẩy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những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sự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đổi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mới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trong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.</a:t>
            </a:r>
          </a:p>
          <a:p>
            <a:endParaRPr lang="en-US" dirty="0"/>
          </a:p>
        </p:txBody>
      </p:sp>
      <p:pic>
        <p:nvPicPr>
          <p:cNvPr id="5" name="Picture 2" descr="Kết quả hình ảnh cho innovation technology examp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5999"/>
            <a:ext cx="10515600" cy="375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02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 - </a:t>
            </a:r>
            <a:r>
              <a:rPr lang="en-US" b="1" dirty="0">
                <a:latin typeface="Aller" panose="02000503030000020004" pitchFamily="2" charset="0"/>
              </a:rPr>
              <a:t>Good design is innovative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Thiết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kế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công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nghệ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luôn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luôn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phát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triển</a:t>
            </a:r>
            <a:r>
              <a:rPr lang="en-US" dirty="0">
                <a:latin typeface="Aller" panose="02000503030000020004" pitchFamily="2" charset="0"/>
              </a:rPr>
              <a:t> song </a:t>
            </a:r>
            <a:r>
              <a:rPr lang="en-US" dirty="0" err="1">
                <a:latin typeface="Aller" panose="02000503030000020004" pitchFamily="2" charset="0"/>
              </a:rPr>
              <a:t>song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với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nhau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thúc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đẩy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nhau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cùng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phát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triển</a:t>
            </a:r>
            <a:r>
              <a:rPr lang="en-US" dirty="0">
                <a:latin typeface="Aller" panose="02000503030000020004" pitchFamily="2" charset="0"/>
              </a:rPr>
              <a:t>.</a:t>
            </a:r>
          </a:p>
          <a:p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2050" name="Picture 2" descr="Kết quả hình ảnh cho the first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0" y="3169179"/>
            <a:ext cx="3743565" cy="34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ết quả hình ảnh cho lap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03" y="3169179"/>
            <a:ext cx="4847578" cy="341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ết quả hình ảnh cho ip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324" y="3082914"/>
            <a:ext cx="3701450" cy="37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7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II - </a:t>
            </a:r>
            <a:r>
              <a:rPr lang="en-US" b="1" dirty="0">
                <a:latin typeface="Aller" panose="02000503030000020004" pitchFamily="2" charset="0"/>
              </a:rPr>
              <a:t>Good design makes a product useful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Aller" panose="02000503030000020004" pitchFamily="2" charset="0"/>
            </a:endParaRP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54" y="1825625"/>
            <a:ext cx="11445297" cy="37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3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II - </a:t>
            </a:r>
            <a:r>
              <a:rPr lang="en-US" b="1" dirty="0">
                <a:latin typeface="Aller" panose="02000503030000020004" pitchFamily="2" charset="0"/>
              </a:rPr>
              <a:t>Good design makes a product useful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ller" panose="02000503030000020004" pitchFamily="2" charset="0"/>
              </a:rPr>
              <a:t>Một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sản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được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bán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ra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ngoài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việc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thực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hiện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được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chức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năng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của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chúng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thì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còn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phải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đáp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ứng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được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các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tiêu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chí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về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tâm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lý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và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thẩm</a:t>
            </a:r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err="1">
                <a:latin typeface="Aller" panose="02000503030000020004" pitchFamily="2" charset="0"/>
              </a:rPr>
              <a:t>mĩ</a:t>
            </a:r>
            <a:r>
              <a:rPr lang="en-US" dirty="0">
                <a:latin typeface="Aller" panose="02000503030000020004" pitchFamily="2" charset="0"/>
              </a:rPr>
              <a:t>.</a:t>
            </a: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23" y="3054113"/>
            <a:ext cx="3105150" cy="392430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0" y="3105869"/>
            <a:ext cx="784033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4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ller" panose="02000503030000020004" pitchFamily="2" charset="0"/>
              </a:rPr>
              <a:t>II - </a:t>
            </a:r>
            <a:r>
              <a:rPr lang="en-US" b="1" dirty="0">
                <a:latin typeface="Aller" panose="02000503030000020004" pitchFamily="2" charset="0"/>
              </a:rPr>
              <a:t>Good design makes a product useful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4" name="Chỗ dành sẵn cho Nội dung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Kết quả hình ảnh cho bộ giác cắm đa nă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2" y="1690688"/>
            <a:ext cx="5192802" cy="519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ết quả hình ảnh cho bộ giác cắm đa nă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97" y="1825625"/>
            <a:ext cx="4278403" cy="427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546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1159</Words>
  <Application>Microsoft Office PowerPoint</Application>
  <PresentationFormat>Màn hình rộng</PresentationFormat>
  <Paragraphs>119</Paragraphs>
  <Slides>36</Slides>
  <Notes>33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36</vt:i4>
      </vt:variant>
    </vt:vector>
  </HeadingPairs>
  <TitlesOfParts>
    <vt:vector size="44" baseType="lpstr">
      <vt:lpstr>Aller</vt:lpstr>
      <vt:lpstr>Arial</vt:lpstr>
      <vt:lpstr>Calibri</vt:lpstr>
      <vt:lpstr>Calibri (Thân)</vt:lpstr>
      <vt:lpstr>Calibri Light</vt:lpstr>
      <vt:lpstr>Manteka</vt:lpstr>
      <vt:lpstr>Times New Roman</vt:lpstr>
      <vt:lpstr>Office Theme</vt:lpstr>
      <vt:lpstr>Dieter Rams 10 Principles of “Good Design”</vt:lpstr>
      <vt:lpstr>Bản trình bày PowerPoint</vt:lpstr>
      <vt:lpstr>Bản trình bày PowerPoint</vt:lpstr>
      <vt:lpstr>I - Good design is innovative</vt:lpstr>
      <vt:lpstr>I - Good design is innovative</vt:lpstr>
      <vt:lpstr>I - Good design is innovative</vt:lpstr>
      <vt:lpstr>II - Good design makes a product useful</vt:lpstr>
      <vt:lpstr>II - Good design makes a product useful</vt:lpstr>
      <vt:lpstr>II - Good design makes a product useful</vt:lpstr>
      <vt:lpstr>II - Good design makes a product useful</vt:lpstr>
      <vt:lpstr>III - Good design is aesthetic</vt:lpstr>
      <vt:lpstr>III - Good design is aesthetic</vt:lpstr>
      <vt:lpstr>III - Good design is aesthetic</vt:lpstr>
      <vt:lpstr>III - Good design is aesthetic</vt:lpstr>
      <vt:lpstr>IV - Good design makes a product understandable</vt:lpstr>
      <vt:lpstr>IV - Good design makes a product understandable</vt:lpstr>
      <vt:lpstr>IV - Good design makes a product understandable</vt:lpstr>
      <vt:lpstr>IV - Good design makes a product understandable</vt:lpstr>
      <vt:lpstr>V - Good design is unobtrusive</vt:lpstr>
      <vt:lpstr>V - Good design is unobtrusive</vt:lpstr>
      <vt:lpstr>V - Good design is unobtrusive</vt:lpstr>
      <vt:lpstr>VI - Good Design is Honest</vt:lpstr>
      <vt:lpstr>VI - Good Design is Honest</vt:lpstr>
      <vt:lpstr>VI - Good Design is Honest</vt:lpstr>
      <vt:lpstr>VII - Good Design is Long-Lasting </vt:lpstr>
      <vt:lpstr>VII - Good Design is Long-Lasting </vt:lpstr>
      <vt:lpstr>VII - Good Design is Long-Lasting </vt:lpstr>
      <vt:lpstr>VIII - Good Design is Thorough Down to the Last Detail </vt:lpstr>
      <vt:lpstr>VIII - Good Design is Thorough Down to the Last Detail </vt:lpstr>
      <vt:lpstr>VIII - Good Design is Thorough Down to the Last Detail </vt:lpstr>
      <vt:lpstr>IX - Good Design is Environmentally-Friendly </vt:lpstr>
      <vt:lpstr>IX - Good Design is Environmentally-Friendly </vt:lpstr>
      <vt:lpstr>IX - Good Design is Environmentally-Friendly </vt:lpstr>
      <vt:lpstr>X - Good Design is as Little Design as Possible </vt:lpstr>
      <vt:lpstr>X - Good Design is as Little Design as Possible </vt:lpstr>
      <vt:lpstr>X - Good Design is as Little Design as Possible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Dieter Rams: 10 Principles of “Good Design”</dc:title>
  <dc:creator>Thọ Lộc</dc:creator>
  <cp:lastModifiedBy>Thọ Lộc</cp:lastModifiedBy>
  <cp:revision>188</cp:revision>
  <dcterms:created xsi:type="dcterms:W3CDTF">2016-09-19T11:24:20Z</dcterms:created>
  <dcterms:modified xsi:type="dcterms:W3CDTF">2016-09-21T05:13:31Z</dcterms:modified>
</cp:coreProperties>
</file>